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784f4aff4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784f4aff4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784f4aff4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784f4aff4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784f4aff4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784f4aff4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78909cd4a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78909cd4a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78909cd4a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78909cd4a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78909cd4a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78909cd4a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7707476755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7707476755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770747675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770747675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7707476755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7707476755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784f4aff4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784f4aff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7707476755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7707476755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7707476755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7707476755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770747675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770747675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784f4aff4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784f4aff4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784f4aff4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784f4aff4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pl.wikipedia.org/wiki/Jan_Amor_Tarnowski" TargetMode="External"/><Relationship Id="rId4" Type="http://schemas.openxmlformats.org/officeDocument/2006/relationships/hyperlink" Target="http://www.tarnowskieinfo.pl/news/5278,jan-amor-tarnowski-1488-1561.html" TargetMode="External"/><Relationship Id="rId5" Type="http://schemas.openxmlformats.org/officeDocument/2006/relationships/hyperlink" Target="https://fundacjatarnowskiego.pl/jan-tarnowski-wlasciciel-miasta-i-dobr-tarnowskich/" TargetMode="External"/><Relationship Id="rId6" Type="http://schemas.openxmlformats.org/officeDocument/2006/relationships/hyperlink" Target="https://naszemiasto.pl/wielcy-tarnowianie-jan-tarnowski-pierwszy-rycerz/ar/c13-4464868" TargetMode="External"/><Relationship Id="rId7" Type="http://schemas.openxmlformats.org/officeDocument/2006/relationships/hyperlink" Target="https://www.mmtarnow.com/2013/04/jan-amor-tarnowski-1488-1561-hetman.html" TargetMode="External"/><Relationship Id="rId8" Type="http://schemas.openxmlformats.org/officeDocument/2006/relationships/hyperlink" Target="https://pl.wikipedia.org/wiki/Obl%C4%99%C5%BCenie_Starodub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SZKOŁA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PAMIĘTA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pl" sz="2465">
                <a:solidFill>
                  <a:srgbClr val="4A86E8"/>
                </a:solidFill>
              </a:rPr>
              <a:t>H</a:t>
            </a:r>
            <a:r>
              <a:rPr b="1" lang="pl" sz="2465">
                <a:solidFill>
                  <a:srgbClr val="4A86E8"/>
                </a:solidFill>
              </a:rPr>
              <a:t>etman Jan Tarnowski</a:t>
            </a:r>
            <a:endParaRPr b="1" sz="2465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Hetman Jan Tarnowski </a:t>
            </a:r>
            <a:r>
              <a:rPr b="1" lang="pl" u="sng"/>
              <a:t>zmienił organizację wojska</a:t>
            </a:r>
            <a:r>
              <a:rPr lang="pl"/>
              <a:t> ze średniowiecznej na odpowiadającą bardziej współczesnym metodom walki.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Stworzył: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300"/>
              <a:buChar char="➢"/>
            </a:pPr>
            <a:r>
              <a:rPr b="1" lang="pl">
                <a:solidFill>
                  <a:srgbClr val="FF9900"/>
                </a:solidFill>
              </a:rPr>
              <a:t>służby sztabu generalnego nowoczesnej armii</a:t>
            </a:r>
            <a:endParaRPr b="1">
              <a:solidFill>
                <a:srgbClr val="FF99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300"/>
              <a:buChar char="➢"/>
            </a:pPr>
            <a:r>
              <a:rPr b="1" lang="pl">
                <a:solidFill>
                  <a:srgbClr val="FF9900"/>
                </a:solidFill>
              </a:rPr>
              <a:t>artylerię konną</a:t>
            </a:r>
            <a:endParaRPr b="1">
              <a:solidFill>
                <a:srgbClr val="FF99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300"/>
              <a:buChar char="➢"/>
            </a:pPr>
            <a:r>
              <a:rPr b="1" lang="pl">
                <a:solidFill>
                  <a:srgbClr val="FF9900"/>
                </a:solidFill>
              </a:rPr>
              <a:t>szpitale polowe finansowane z funduszy królewskich</a:t>
            </a:r>
            <a:endParaRPr b="1">
              <a:solidFill>
                <a:srgbClr val="FF99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300"/>
              <a:buChar char="➢"/>
            </a:pPr>
            <a:r>
              <a:rPr b="1" lang="pl">
                <a:solidFill>
                  <a:srgbClr val="FF9900"/>
                </a:solidFill>
              </a:rPr>
              <a:t>korpus saperów</a:t>
            </a:r>
            <a:endParaRPr b="1">
              <a:solidFill>
                <a:srgbClr val="FF99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300"/>
              <a:buChar char="➢"/>
            </a:pPr>
            <a:r>
              <a:rPr b="1" lang="pl">
                <a:solidFill>
                  <a:srgbClr val="FF9900"/>
                </a:solidFill>
              </a:rPr>
              <a:t>oddziały logistyczne, zajmujące się ruchem taborów i zakładaniem obozów</a:t>
            </a:r>
            <a:endParaRPr b="1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/>
              <a:t>Ponadto wprowadził </a:t>
            </a:r>
            <a:r>
              <a:rPr b="1" lang="pl">
                <a:solidFill>
                  <a:srgbClr val="6AA84F"/>
                </a:solidFill>
              </a:rPr>
              <a:t>kodeks dyscypliny wojskowej.</a:t>
            </a:r>
            <a:endParaRPr b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Tarnowski zasłynął jako konstruktor fortyfikacji o nowoczesnym charakterze.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/>
              <a:t>Mając  na uwadze zasady prowadzenia wojen z użyciem artylerii oblężniczej z jego inicjatywy zaprojektowano i wybudowano potężne mury obronne wokół zamku na Górze Św. Marcina, co wraz ze wzgórzem miejskim tworzyło zespół obronny.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700"/>
              <a:t>Modernizacja umocnień sprawiła, że XVI - wieczny Tarnów stał się jednym z najmocniej ufortyfikowanych miast południowej Polski.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Jan Tarnowski swoje doświadczenie wojskowe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/>
              <a:t> opisał w zawierającym 11 rozdziałów dziele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00">
                <a:solidFill>
                  <a:srgbClr val="F1C232"/>
                </a:solidFill>
              </a:rPr>
              <a:t>“Rada sprawy wojennej” </a:t>
            </a:r>
            <a:endParaRPr b="1" sz="1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00">
                <a:solidFill>
                  <a:srgbClr val="F1C232"/>
                </a:solidFill>
              </a:rPr>
              <a:t>(</a:t>
            </a:r>
            <a:r>
              <a:rPr b="1" i="1" lang="pl" sz="1600">
                <a:solidFill>
                  <a:srgbClr val="F1C232"/>
                </a:solidFill>
              </a:rPr>
              <a:t>Consillium rationis bellicae, 1558</a:t>
            </a:r>
            <a:r>
              <a:rPr b="1" lang="pl" sz="1600">
                <a:solidFill>
                  <a:srgbClr val="F1C232"/>
                </a:solidFill>
              </a:rPr>
              <a:t>). </a:t>
            </a:r>
            <a:endParaRPr b="1" sz="1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/>
              <a:t>Na tej książce wychowały  się kolejne pokolenia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600"/>
              <a:t> dowódców wojskowych. </a:t>
            </a:r>
            <a:endParaRPr sz="1600"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350" y="1351825"/>
            <a:ext cx="2386250" cy="35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 txBox="1"/>
          <p:nvPr>
            <p:ph idx="1" type="body"/>
          </p:nvPr>
        </p:nvSpPr>
        <p:spPr>
          <a:xfrm>
            <a:off x="1297500" y="1082850"/>
            <a:ext cx="7038900" cy="33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Za czasów hetmana Jana Tarnowskiego Tarnów stał się dużym centrum handlu, zwłaszcza zbożem i winem. A także jednym z pierwszych ośrodków polskiego renesansu. Tarnowski był cenionym mecenasem kultury i sztuki.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/>
              <a:t>Na terenie zamku  stworzył ogromną bibliotekę, w której znajdowały się m.in. stare kodeksy rękopiśmienne, dzieła literackie i naukowe ówczesnych myślicieli. W sali zwanej “muzeion” gromadził dzieła sztuki. Otaczał się malarzami, architektami i pisarzami.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600"/>
              <a:t>Gościł wielu znakomitych ludzi: Jana Kochanowskiego, Andrzeja Frycza Modrzewskiego, Mikołaja Reja.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Jan Tarnowski b</a:t>
            </a:r>
            <a:r>
              <a:rPr lang="pl" sz="1700"/>
              <a:t>ył też  wspaniałym administratorem.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/>
              <a:t>Oprócz handlu, troszczył się o wykształcenie młodzieży i rozwój rzemiosła.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/>
              <a:t>Nadawał cechom nowe przywileje, nowelizował ich statuty.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700"/>
              <a:t>Hetman dbał nie tylko o dobrobyt mieszczan, ale  również o ludzi na wsi.</a:t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Ostatnie lata życia spędził we wsi Wiewiórka,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/>
              <a:t>gdzie zmarł 16 maja 1561 roku w wieku 73 lat.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/>
              <a:t>Został pochowany w krypcie tarnowskiej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/>
              <a:t>kolegiaty, obecnie Bazyliki Katedralnej.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24" name="Google Shape;2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299" y="393750"/>
            <a:ext cx="3224225" cy="42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Źródła:</a:t>
            </a:r>
            <a:endParaRPr/>
          </a:p>
        </p:txBody>
      </p:sp>
      <p:sp>
        <p:nvSpPr>
          <p:cNvPr id="230" name="Google Shape;230;p2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https://pl.wikipedia.org/wiki/Jan_Amor_Tarnowski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4"/>
              </a:rPr>
              <a:t>http://www.tarnowskieinfo.pl/news/5278,jan-amor-tarnowski-1488-1561.html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5"/>
              </a:rPr>
              <a:t>https://fundacjatarnowskiego.pl/jan-tarnowski-wlasciciel-miasta-i-dobr-tarnowskich/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6"/>
              </a:rPr>
              <a:t>https://naszemiasto.pl/wielcy-tarnowianie-jan-tarnowski-pierwszy-rycerz/ar/c13-4464868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Zdjęcia: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7"/>
              </a:rPr>
              <a:t>https://www.mmtarnow.com/2013/04/jan-amor-tarnowski-1488-1561-hetman.html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https://www.it.tarnow.pl/atrakcje/tarnow/zabytki-i-atrakcje/zamek-tarnowskich/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8"/>
              </a:rPr>
              <a:t>https://pl.wikipedia.org/wiki/Obl%C4%99%C5%BCenie_Staroduba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http://www.muzeumwp.pl/kalendarium/03-09/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07275" y="15775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900" u="sng">
                <a:solidFill>
                  <a:srgbClr val="FF9900"/>
                </a:solidFill>
              </a:rPr>
              <a:t>Jan Tarnowski herbu Leliwa</a:t>
            </a:r>
            <a:r>
              <a:rPr lang="pl" sz="1900"/>
              <a:t> to jeden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900"/>
              <a:t> z najwspanialszych polskich wodzów,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900"/>
              <a:t>dowódca wojskowy, polityk, mecenas sztuki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900"/>
              <a:t> i kultury, wojewoda krakowski i ruski,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900"/>
              <a:t>kasztelan wojnicki.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900"/>
              <a:t>Był najdłużej urzędującym  hetmanem wielkim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900"/>
              <a:t>koronnym w historii Polski.</a:t>
            </a:r>
            <a:endParaRPr sz="1900"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200" y="1488650"/>
            <a:ext cx="2278975" cy="30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700">
                <a:solidFill>
                  <a:srgbClr val="0000FF"/>
                </a:solidFill>
              </a:rPr>
              <a:t>DZIECIŃSTWO I MŁODOŚĆ</a:t>
            </a:r>
            <a:endParaRPr b="1" sz="2700">
              <a:solidFill>
                <a:srgbClr val="0000FF"/>
              </a:solidFill>
            </a:endParaRPr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l" sz="1487"/>
              <a:t>Urodził się w </a:t>
            </a:r>
            <a:r>
              <a:rPr b="1" lang="pl" sz="1487"/>
              <a:t>1488 roku </a:t>
            </a:r>
            <a:r>
              <a:rPr lang="pl" sz="1487"/>
              <a:t>w zamku na Górze Św. Marcina jako </a:t>
            </a:r>
            <a:endParaRPr sz="1487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pl" sz="1487"/>
              <a:t>syn Jana Amora, kasztelana krakowskiego i Barbary z Rożnowa, </a:t>
            </a:r>
            <a:endParaRPr sz="1487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pl" sz="1487"/>
              <a:t>wnuczki Zawiszy Czarnego. Pochodził ze szlacheckiej rodziny  </a:t>
            </a:r>
            <a:endParaRPr sz="1487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pl" sz="1487"/>
              <a:t>Leliwitów Tarnowskich, posiadającej status senatorski. </a:t>
            </a:r>
            <a:endParaRPr sz="1487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pl" sz="1487"/>
              <a:t>Miał liczne rodzeństwo - dwóch braci i osiem sióstr. </a:t>
            </a:r>
            <a:endParaRPr sz="1487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pl" sz="1487"/>
              <a:t>Dzieciństwo spędzał w rodzinnych posiadłościach m.in. </a:t>
            </a:r>
            <a:endParaRPr sz="1487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pl" sz="1487"/>
              <a:t>we wsi Wiewiórka pod Tarnowem. </a:t>
            </a:r>
            <a:endParaRPr sz="1487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387"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475" y="1224975"/>
            <a:ext cx="2356775" cy="30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Młody Jan był przeznaczony do stanu duchownego. Przebywał na dworze  kardynała i arcybiskupa gnieźnieńskiego prymasa Polski Fryderyka Jagiellończyka, później pod opieką księdza Macieja Drzewickiego, sekretarza kancelarii królewskiej. Tam po raz pierwszy zetknął się ze światem polityki i poznał sekrety życia publicznego.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W roku 1500 sytuacja życiowa Jana Tarnowskiego zmieniła się.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/>
              <a:t>Wtedy zmarł jego ojciec i postanowiono, że  zamiast duchownym zostanie przeznaczony do służby publicznej i wojskowej, ale najpierw skierowano go  do służby dworskiej. Przebywał na dworach królów               z dynastii Jagiellonów: Jana Olbrachta, Aleksandra i Zygmunta Starego.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700"/>
              <a:t>Zdobył wszechstronne wykształcenie - humanistyczne i militarne. 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W wieku 13 lat  wziął udział w sejmie w Piotrkowie jako dworzanin królewski. A w 1508 roku debiutował jako żołnierz w czasie wojny litewsko - moskiewskiej.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/>
              <a:t>W kolejnych latach brał udział w wielu wyprawach wojennych, m.in. do Mołdawii, gdzie dowodził chorągwią jazdy, bitwie pod Orszą - hufcem jazdy.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600"/>
              <a:t>Chcąc uzupełnić swoje wykształcenie zaczął podróżować po świecie. Zwiedził Rzym, Syrię, Grecję, Portugalię, Hiszpanię, Turcję, Egipt, Palestynę oraz Ziemię Świętą.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W 1522 roku został </a:t>
            </a:r>
            <a:r>
              <a:rPr i="1" lang="pl" sz="1700"/>
              <a:t>kasztelanem wojnickim</a:t>
            </a:r>
            <a:r>
              <a:rPr lang="pl" sz="1700"/>
              <a:t>, w 1527 - </a:t>
            </a:r>
            <a:r>
              <a:rPr i="1" lang="pl" sz="1700"/>
              <a:t>wojewodą ruskim </a:t>
            </a:r>
            <a:r>
              <a:rPr lang="pl" sz="1700"/>
              <a:t>oraz otrzymał godność </a:t>
            </a:r>
            <a:r>
              <a:rPr b="1" i="1" lang="pl" sz="1700">
                <a:solidFill>
                  <a:srgbClr val="0B5394"/>
                </a:solidFill>
              </a:rPr>
              <a:t>hetmana wielkiego koronnego</a:t>
            </a:r>
            <a:r>
              <a:rPr lang="pl" sz="1700">
                <a:solidFill>
                  <a:srgbClr val="0B5394"/>
                </a:solidFill>
              </a:rPr>
              <a:t> </a:t>
            </a:r>
            <a:r>
              <a:rPr lang="pl" sz="1700"/>
              <a:t>od Zygmunta Starego.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/>
              <a:t>Tytuł ten sprawił, że Tarnowianin stał się drugą po królu najważniejszą osobą w kraju. Jednak to nie zaspokoiło jego aspiracji. W 1535 został wojewodą krakowskim, a rok później kasztelanem krakowskim.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700"/>
              <a:t>24 grudnia 1547 roku cesarz Karol V nadał formalnie Tarnowskiemu tytuł hrabiego. 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000FF"/>
                </a:solidFill>
              </a:rPr>
              <a:t>KARIERA WOJSKOWA</a:t>
            </a:r>
            <a:endParaRPr b="1" sz="3000">
              <a:solidFill>
                <a:srgbClr val="0000FF"/>
              </a:solidFill>
            </a:endParaRPr>
          </a:p>
        </p:txBody>
      </p:sp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1042725" y="1072825"/>
            <a:ext cx="7293600" cy="34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/>
              <a:t>W</a:t>
            </a:r>
            <a:r>
              <a:rPr b="1" lang="pl" sz="1600"/>
              <a:t> latach 1519 - 1521 uczestniczył w wojnie polsko - krzyżackiej. 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00"/>
              <a:t>W 1521 roku jako hetman zaciężny polski stał na czele 4000 żołnierzy u boku Ludwika Jagiellończyka. 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00"/>
              <a:t>Brał  udział w  bitwie habsbursko - tureckiej. 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00"/>
              <a:t>W 1524  r. pod  Lwowem pokonał wojska tureckie, a siedem lat później poprowadził wojsko do zwycięstw pod Gwoźdźcem i Obertynem w wojnie z hospodarem mołdawskim. 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600"/>
              <a:t>Ta ostatnia wygrana bitwa z trzykrotnie większymi siłami mołdawskimi rozsławiła imię Jana Tarnowskiego na całą Europę.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Dowodził w czasie wojny litewsko - moskiewskiej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/>
              <a:t>(1534 - 1537) oraz w kampanii 1534 roku gdzie wsławił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/>
              <a:t>się zdobyciem Homla i Staroduba. 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980" y="1307850"/>
            <a:ext cx="3503048" cy="3118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