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  <p:embeddedFont>
      <p:font typeface="Lexend Medium"/>
      <p:regular r:id="rId30"/>
      <p:bold r:id="rId31"/>
    </p:embeddedFont>
    <p:embeddedFont>
      <p:font typeface="Lexend"/>
      <p:regular r:id="rId32"/>
      <p:bold r:id="rId33"/>
    </p:embeddedFont>
    <p:embeddedFont>
      <p:font typeface="Comfortaa Medium"/>
      <p:regular r:id="rId34"/>
      <p:bold r:id="rId35"/>
    </p:embeddedFont>
    <p:embeddedFont>
      <p:font typeface="Comfortaa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regular.fntdata"/><Relationship Id="rId21" Type="http://schemas.openxmlformats.org/officeDocument/2006/relationships/slide" Target="slides/slide16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exendMedium-bold.fntdata"/><Relationship Id="rId30" Type="http://schemas.openxmlformats.org/officeDocument/2006/relationships/font" Target="fonts/LexendMedium-regular.fntdata"/><Relationship Id="rId11" Type="http://schemas.openxmlformats.org/officeDocument/2006/relationships/slide" Target="slides/slide6.xml"/><Relationship Id="rId33" Type="http://schemas.openxmlformats.org/officeDocument/2006/relationships/font" Target="fonts/Lexend-bold.fntdata"/><Relationship Id="rId10" Type="http://schemas.openxmlformats.org/officeDocument/2006/relationships/slide" Target="slides/slide5.xml"/><Relationship Id="rId32" Type="http://schemas.openxmlformats.org/officeDocument/2006/relationships/font" Target="fonts/Lexend-regular.fntdata"/><Relationship Id="rId13" Type="http://schemas.openxmlformats.org/officeDocument/2006/relationships/slide" Target="slides/slide8.xml"/><Relationship Id="rId35" Type="http://schemas.openxmlformats.org/officeDocument/2006/relationships/font" Target="fonts/ComfortaaMedium-bold.fntdata"/><Relationship Id="rId12" Type="http://schemas.openxmlformats.org/officeDocument/2006/relationships/slide" Target="slides/slide7.xml"/><Relationship Id="rId34" Type="http://schemas.openxmlformats.org/officeDocument/2006/relationships/font" Target="fonts/ComfortaaMedium-regular.fntdata"/><Relationship Id="rId15" Type="http://schemas.openxmlformats.org/officeDocument/2006/relationships/slide" Target="slides/slide10.xml"/><Relationship Id="rId37" Type="http://schemas.openxmlformats.org/officeDocument/2006/relationships/font" Target="fonts/Comfortaa-bold.fntdata"/><Relationship Id="rId14" Type="http://schemas.openxmlformats.org/officeDocument/2006/relationships/slide" Target="slides/slide9.xml"/><Relationship Id="rId36" Type="http://schemas.openxmlformats.org/officeDocument/2006/relationships/font" Target="fonts/Comfortaa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4cea14b384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4cea14b384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cea14b384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4cea14b384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76ddca401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76ddca401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76ddca401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76ddca401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cea14b384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cea14b384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cea14b384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4cea14b384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76ddca401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76ddca401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4cea14b384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4cea14b38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4cea14b38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4cea14b38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cea14b38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4cea14b38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cea14b384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4cea14b38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cea14b384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4cea14b384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4cea14b384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4cea14b384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cea14b384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4cea14b384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cea14b384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4cea14b384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pl.wikipedia.org/wiki/J%C3%B3zef_Bem" TargetMode="External"/><Relationship Id="rId4" Type="http://schemas.openxmlformats.org/officeDocument/2006/relationships/hyperlink" Target="https://pl.wikipedia.org/wiki/J%C3%B3zef_Bem#/media/Plik:J%C3%B3zef_Bem_111.JPG" TargetMode="External"/><Relationship Id="rId5" Type="http://schemas.openxmlformats.org/officeDocument/2006/relationships/hyperlink" Target="https://pl.wikipedia.org/wiki/Order_Virtuti_Militari#/media/Plik:Golden_Cross_of_Virtuti_Militari_Order_from_1813.png" TargetMode="External"/><Relationship Id="rId6" Type="http://schemas.openxmlformats.org/officeDocument/2006/relationships/hyperlink" Target="https://visitmalopolska.pl/pl_PL/obiekt/-/poi/dom-rodzinny-generala-bema-tarnow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cn.pl/shop/details/169716" TargetMode="External"/><Relationship Id="rId4" Type="http://schemas.openxmlformats.org/officeDocument/2006/relationships/hyperlink" Target="https://pl.wikipedia.org/wiki/Order_Zas%C5%82ugi_Wojskowej_(W%C4%99gry)#/media/Plik:Magyar_Katonai_%C3%89rdemrend_1.png" TargetMode="External"/><Relationship Id="rId9" Type="http://schemas.openxmlformats.org/officeDocument/2006/relationships/hyperlink" Target="https://upload.wikimedia.org/wikipedia/commons/9/96/Tarn%C3%B3w_-_Bem%27s_Plaque.JPG" TargetMode="External"/><Relationship Id="rId5" Type="http://schemas.openxmlformats.org/officeDocument/2006/relationships/hyperlink" Target="https://pl.wikipedia.org/wiki/Order_Zas%C5%82ugi_Wojskowej_(W%C4%99gry)#/media/Plik:Magyar_Katonai_%C3%89rdemrend_2.png" TargetMode="External"/><Relationship Id="rId6" Type="http://schemas.openxmlformats.org/officeDocument/2006/relationships/hyperlink" Target="https://pl.wikipedia.org/wiki/J%C3%B3zef_Bem#/media/Plik:Ch%C5%82opicki_1831.JPG" TargetMode="External"/><Relationship Id="rId7" Type="http://schemas.openxmlformats.org/officeDocument/2006/relationships/hyperlink" Target="https://pl.wikipedia.org/wiki/J%C3%B3zef_Bem#/media/Plik:Tarn%C3%B3w,_centrum_m%C4%9Bsta,_socha_Jozefa_Bema_II.JPG" TargetMode="External"/><Relationship Id="rId8" Type="http://schemas.openxmlformats.org/officeDocument/2006/relationships/hyperlink" Target="https://upload.wikimedia.org/wikipedia/commons/d/d5/Tarn%C3%B3w%2C_pomnik_gen._J%C3%B3zefa_Bema.JP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pl.wikipedia.org/wiki/Mauzoleum_genera%C5%82a_J%C3%B3zefa_Bema#/media/Plik:Tarn%C3%B3w,_Mauzoleum_Genera%C5%82a_J%C3%B3zefa_Bema.jpg" TargetMode="External"/><Relationship Id="rId4" Type="http://schemas.openxmlformats.org/officeDocument/2006/relationships/hyperlink" Target="https://pl.wikipedia.org/wiki/Powstanie_w%C4%99gierskie_(1848%E2%80%931849)#/media/Plik:PL_J%C3%B3zef_Zachariasz_Bem.jpg" TargetMode="External"/><Relationship Id="rId5" Type="http://schemas.openxmlformats.org/officeDocument/2006/relationships/hyperlink" Target="https://pl.wikipedia.org/wiki/J%C3%B3zef_Bem#/media/Plik:Bem_J%C3%B3zsef_domborm%C5%B1.jp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>
                <a:latin typeface="Comfortaa"/>
                <a:ea typeface="Comfortaa"/>
                <a:cs typeface="Comfortaa"/>
                <a:sym typeface="Comfortaa"/>
              </a:rPr>
              <a:t>Józef Bem- wielki tarnowianin</a:t>
            </a:r>
            <a:endParaRPr sz="2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przygotował: Mikołaj Krzekotowski kl. 1 LOA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4825" y="1599875"/>
            <a:ext cx="2230975" cy="27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Ważne bitwy/wojny, w których brał udział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729450" y="2078875"/>
            <a:ext cx="76887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służba wojskowa - 1809-1850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wojny napoleońskie(1808-1815)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inwazja na Rosję(1812)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obrona Gdańska (1813)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powstanie listopadowe (1831):bitwa pod Iganiami, bitwa pod Ostrołęką (1831)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Wiosna Ludów 1848-1849: rewolucja wiedeńska (1848), powstanie węgierskie (1848-49), 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bitwa pod Temeszwarem (1849),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bitwa pod Piski (1849),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bitwa pod Segesvárem (1849)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"/>
              <a:buChar char="●"/>
            </a:pPr>
            <a:r>
              <a:rPr lang="pl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obrona Aleppo (1850)</a:t>
            </a:r>
            <a:endParaRPr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9677" y="1456650"/>
            <a:ext cx="1445698" cy="17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Pamięć o Józefie Bemie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Pamięć o tym wspaniałym Polaku pielęgnowana jest przez m.in.: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Wystawiane mu pomniki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ulice nazwane jego imieniem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szkoły nazwane jego imieniem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tworzone dzieła literackie na jego temat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0100" y="1737225"/>
            <a:ext cx="2553900" cy="340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Miejsca pamięci o Józefie Bemie w Tarnowie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pomnik generała Józefa Bema na Placu Węgierskim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mauzoleum </a:t>
            </a: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generała</a:t>
            </a: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Józefa Bema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płyta pamiątkowa wmurowana w rocznicę jego śmierci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7390" y="1853850"/>
            <a:ext cx="2204508" cy="165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0875" y="3244825"/>
            <a:ext cx="1414300" cy="189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7224" y="3257787"/>
            <a:ext cx="1414299" cy="1885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l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         Dziękuję za uwagę</a:t>
            </a:r>
            <a:endParaRPr b="0">
              <a:solidFill>
                <a:schemeClr val="dk2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Bibliografia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727650" y="1978425"/>
            <a:ext cx="7688700" cy="31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Tekst:</a:t>
            </a:r>
            <a:endParaRPr sz="1400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3"/>
              </a:rPr>
              <a:t>https://pl.wikipedia.org/wiki/J%C3%B3zef_Bem</a:t>
            </a:r>
            <a:r>
              <a:rPr lang="pl" sz="1400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1400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Zdjęcia: </a:t>
            </a:r>
            <a:r>
              <a:rPr lang="pl" sz="1400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4"/>
              </a:rPr>
              <a:t>https://pl.wikipedia.org/wiki/J%C3%B3zef_Bem#/media/Plik:J%C3%B3zef_Bem_111.JPG</a:t>
            </a:r>
            <a:r>
              <a:rPr lang="pl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5"/>
              </a:rPr>
              <a:t>https://pl.wikipedia.org/wiki/Order_Virtuti_Militari#/media/Plik:Golden_Cross_of_Virtuti_Militari_Order_from_1813.png</a:t>
            </a:r>
            <a:r>
              <a:rPr lang="pl" sz="1400"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400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6"/>
              </a:rPr>
              <a:t>https://visitmalopolska.pl/pl_PL/obiekt/-/poi/dom-rodzinny-generala-bema-tarnow</a:t>
            </a:r>
            <a:r>
              <a:rPr lang="pl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Bibliografia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729450" y="2078875"/>
            <a:ext cx="76887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pl" sz="1305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3"/>
              </a:rPr>
              <a:t>https://wcn.pl/shop/details/169716</a:t>
            </a:r>
            <a:r>
              <a:rPr lang="pl" sz="1305">
                <a:latin typeface="Lexend Medium"/>
                <a:ea typeface="Lexend Medium"/>
                <a:cs typeface="Lexend Medium"/>
                <a:sym typeface="Lexend Medium"/>
              </a:rPr>
              <a:t>  </a:t>
            </a:r>
            <a:endParaRPr sz="1305"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pl" sz="1305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4"/>
              </a:rPr>
              <a:t>https://pl.wikipedia.org/wiki/Order_Zas%C5%82ugi_Wojskowej_(W%C4%99gry)#/media/Plik:Magyar_Katonai_%C3%89rdemrend_1.png</a:t>
            </a:r>
            <a:r>
              <a:rPr lang="pl" sz="1305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1305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pl" sz="1305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5"/>
              </a:rPr>
              <a:t>https://pl.wikipedia.org/wiki/Order_Zas%C5%82ugi_Wojskowej_(W%C4%99gry)#/media/Plik:Magyar_Katonai_%C3%89rdemrend_2.png</a:t>
            </a:r>
            <a:endParaRPr sz="1305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pl" sz="1305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6"/>
              </a:rPr>
              <a:t>https://pl.wikipedia.org/wiki/J%C3%B3zef_Bem#/media/Plik:Ch%C5%82opicki_1831.JPG</a:t>
            </a:r>
            <a:endParaRPr sz="1305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pl" sz="1305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7"/>
              </a:rPr>
              <a:t>https://pl.wikipedia.org/wiki/J%C3%B3zef_Bem#/media/Plik:Tarn%C3%B3w,_centrum_m%C4%9Bsta,_socha_Jozefa_Bema_II.JPG</a:t>
            </a:r>
            <a:r>
              <a:rPr lang="pl" sz="1305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1305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pl" sz="1305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8"/>
              </a:rPr>
              <a:t>https://upload.wikimedia.org/wikipedia/commons/d/d5/Tarn%C3%B3w%2C_pomnik_gen._J%C3%B3zefa_Bema.JPG</a:t>
            </a:r>
            <a:r>
              <a:rPr lang="pl" sz="1305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1305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pl" sz="1305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9"/>
              </a:rPr>
              <a:t>https://upload.wikimedia.org/wikipedia/commons/9/96/Tarn%C3%B3w_-_Bem%27s_Plaque.JPG</a:t>
            </a:r>
            <a:r>
              <a:rPr lang="pl" sz="1305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1305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pl" sz="1305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 sz="1305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Bibliografia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2" name="Google Shape;192;p28"/>
          <p:cNvSpPr txBox="1"/>
          <p:nvPr>
            <p:ph idx="1" type="body"/>
          </p:nvPr>
        </p:nvSpPr>
        <p:spPr>
          <a:xfrm>
            <a:off x="729450" y="2078875"/>
            <a:ext cx="76887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3"/>
              </a:rPr>
              <a:t>https://pl.wikipedia.org/wiki/Mauzoleum_genera%C5%82a_J%C3%B3zefa_Bema#/media/Plik:Tarn%C3%B3w,_Mauzoleum_Genera%C5%82a_J%C3%B3zefa_Bema.jpg</a:t>
            </a: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4"/>
              </a:rPr>
              <a:t>https://pl.wikipedia.org/wiki/Powstanie_w%C4%99gierskie_(1848%E2%80%931849)#/media/Plik:PL_J%C3%B3zef_Zachariasz_Bem.jpg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pl" u="sng">
                <a:solidFill>
                  <a:schemeClr val="hlink"/>
                </a:solidFill>
                <a:latin typeface="Lexend Medium"/>
                <a:ea typeface="Lexend Medium"/>
                <a:cs typeface="Lexend Medium"/>
                <a:sym typeface="Lexend Medium"/>
                <a:hlinkClick r:id="rId5"/>
              </a:rPr>
              <a:t>https://pl.wikipedia.org/wiki/J%C3%B3zef_Bem#/media/Plik:Bem_J%C3%B3zsef_domborm%C5%B1.jpg</a:t>
            </a: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 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Kim był Józef Bem?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         Józef Zachariasz Bem herbu Bem - urodzony 17 marca 1794 roku w Tarnowie w zaborze austriackim, zmarł 10 grudnia 1850 roku w Aleppo w Imperium Osmańskim (obecnie Syria).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polski generał, strateg, pisarz, inżynier wojskowy, uczestnik Wiosny Ludów i powstania listopadowego, naczelny wódz powstania węgierskiego, bohater narodowy Polski, Węgier i Turcji.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5425" y="3426850"/>
            <a:ext cx="1388576" cy="171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8475" y="490513"/>
            <a:ext cx="1335524" cy="179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Rodzina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Józef Bem urodził się w 1794 roku w Tarnowie jako syn Andrzeja Bema i Agnieszka Gołuchowskiej. Gdy jego matka zmarła, ojciec ożenił się w 1804r z Marianną Ostafińską.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Miał on 6 rodzeństwa - cztery siostry przyrodnie i dwóch braci przyrodnich.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125" y="3114225"/>
            <a:ext cx="3468874" cy="20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Młodość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W roku 1801 rodzina Bemów zamieszkała w Krakowie i kupiła dwie okoliczne wsie: Gaj i Brzyczynę Górną.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Józef w Krakowie ukończył Gimnazjum im. św Anny przez Austriaków mianowanym “Cesarsko-Królewskim Gimnazjum Akademickim” (obecnie I Liceum Ogólnokształcące im. Bartłomieja Nowodworskiego w Krakowie).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789725" y="13387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Powstanie listopadowe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Józef Bem w powstaniu listopadowym objął dowództwo w stopniu majora nad 4 baterią lekkokonną. 4 czerwca 1831 roku został mianowany pułkownikiem. Natomiast 1 lipca 1831 został odznaczony Złotym Krzyżem Orderu Virtuti Militari.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500"/>
              </a:spcBef>
              <a:spcAft>
                <a:spcPts val="120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Bitwy w których brał udział: bitwa pod Domanicami (10 kwietnia </a:t>
            </a: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1831 r</a:t>
            </a: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.), bitwa pod Iganiami (10 kwietnia 1831 r.), bitwa pod Ostrołęką (26 maja 1831 r.), obrona Warszawy (6-7 września 1831 r.)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575" y="493250"/>
            <a:ext cx="2340426" cy="15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Emigracja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2" name="Google Shape;122;p18"/>
          <p:cNvSpPr txBox="1"/>
          <p:nvPr>
            <p:ph idx="1" type="body"/>
          </p:nvPr>
        </p:nvSpPr>
        <p:spPr>
          <a:xfrm>
            <a:off x="727650" y="1853850"/>
            <a:ext cx="76887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Po upadku powstania listopadowego Józef Bem dołączył do tzw. Wielkiej Emigracji. W styczniu 1832 dotarł do Paryża. Ze stolicy Francji wyjechał 10 stycznia 1832 roku, udając się do Drezna, a później do Lipska, gdzie organizował punkty etapowe dla polskich żołnierzy i powstańców uciekających po powstaniu na zachód.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Był współzałożycielem Towarzystwa Historyczno-Literackiego w Paryżu, zainicjowanego w 1832 roku.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W 1833 Bem brał udział w próbach stworzenia armii polskiej w Belgii, Egipcie i Portugalii.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15 marca 1835 roku założył drugą organizację – Towarzystwo Politechniczne Polskie w Paryżu, którego był pierwszym prezesem.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0832" lvl="0" marL="457200" rtl="0" algn="l">
              <a:lnSpc>
                <a:spcPct val="115000"/>
              </a:lnSpc>
              <a:spcBef>
                <a:spcPts val="1300"/>
              </a:spcBef>
              <a:spcAft>
                <a:spcPts val="1200"/>
              </a:spcAft>
              <a:buClr>
                <a:schemeClr val="dk2"/>
              </a:buClr>
              <a:buSzPct val="100000"/>
              <a:buFont typeface="Lexend Medium"/>
              <a:buChar char="●"/>
            </a:pPr>
            <a:r>
              <a:rPr lang="pl" sz="1400">
                <a:solidFill>
                  <a:srgbClr val="202122"/>
                </a:solidFill>
                <a:highlight>
                  <a:srgbClr val="FFFFFF"/>
                </a:highlight>
                <a:latin typeface="Lexend Medium"/>
                <a:ea typeface="Lexend Medium"/>
                <a:cs typeface="Lexend Medium"/>
                <a:sym typeface="Lexend Medium"/>
              </a:rPr>
              <a:t>21 sierpnia 1848 roku Bem na krótko przyjechał do Lwowa, gdzie dotarła do niego wieść o rozszerzającej się rewolucji w Austrii.</a:t>
            </a:r>
            <a:endParaRPr sz="1400"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 Powstanie węgierskie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779675" y="1853850"/>
            <a:ext cx="7688700" cy="32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 W powstaniu węgierskim 13 grudnia 1848 roku otrzymał od rządu Węgier dowództwo wojsk węgierskich w Siedmiogrodzie i Banacie, gdzie prowadził działania wojenne.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 sz="1350">
                <a:solidFill>
                  <a:srgbClr val="202122"/>
                </a:solidFill>
                <a:highlight>
                  <a:srgbClr val="FFFFFF"/>
                </a:highlight>
                <a:latin typeface="Lexend Medium"/>
                <a:ea typeface="Lexend Medium"/>
                <a:cs typeface="Lexend Medium"/>
                <a:sym typeface="Lexend Medium"/>
              </a:rPr>
              <a:t> </a:t>
            </a:r>
            <a:r>
              <a:rPr lang="pl">
                <a:solidFill>
                  <a:srgbClr val="202122"/>
                </a:solidFill>
                <a:highlight>
                  <a:srgbClr val="FFFFFF"/>
                </a:highlight>
                <a:latin typeface="Lexend Medium"/>
                <a:ea typeface="Lexend Medium"/>
                <a:cs typeface="Lexend Medium"/>
                <a:sym typeface="Lexend Medium"/>
              </a:rPr>
              <a:t>W styczniu 1848 wśród powstańców służyło 200 Polaków, w lutym 400, w maju sformowany został batalion piechoty i szwadron jazdy, a w lipcu bateria artylerii</a:t>
            </a:r>
            <a:r>
              <a:rPr lang="pl" sz="1350">
                <a:solidFill>
                  <a:srgbClr val="202122"/>
                </a:solidFill>
                <a:highlight>
                  <a:srgbClr val="FFFFFF"/>
                </a:highlight>
                <a:latin typeface="Lexend Medium"/>
                <a:ea typeface="Lexend Medium"/>
                <a:cs typeface="Lexend Medium"/>
                <a:sym typeface="Lexend Medium"/>
              </a:rPr>
              <a:t>.</a:t>
            </a:r>
            <a:endParaRPr sz="1350">
              <a:solidFill>
                <a:srgbClr val="202122"/>
              </a:solidFill>
              <a:highlight>
                <a:srgbClr val="FFFFFF"/>
              </a:highlight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350"/>
              <a:buFont typeface="Lexend Medium"/>
              <a:buChar char="●"/>
            </a:pPr>
            <a:r>
              <a:rPr lang="pl" sz="1350">
                <a:solidFill>
                  <a:srgbClr val="202122"/>
                </a:solidFill>
                <a:highlight>
                  <a:srgbClr val="FFFFFF"/>
                </a:highlight>
                <a:latin typeface="Lexend Medium"/>
                <a:ea typeface="Lexend Medium"/>
                <a:cs typeface="Lexend Medium"/>
                <a:sym typeface="Lexend Medium"/>
              </a:rPr>
              <a:t>Rząd Austrii zaniepokojony sukcesami rewolucjonistów węgierskich zwrócił się o pomoc do rosyjskiego cara Mikołaja I Romanowa.</a:t>
            </a:r>
            <a:endParaRPr sz="1350">
              <a:solidFill>
                <a:srgbClr val="202122"/>
              </a:solidFill>
              <a:highlight>
                <a:srgbClr val="FFFFFF"/>
              </a:highlight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350"/>
              <a:buFont typeface="Lexend Medium"/>
              <a:buChar char="●"/>
            </a:pPr>
            <a:r>
              <a:rPr lang="pl" sz="1350">
                <a:solidFill>
                  <a:srgbClr val="202122"/>
                </a:solidFill>
                <a:highlight>
                  <a:srgbClr val="FFFFFF"/>
                </a:highlight>
                <a:latin typeface="Lexend Medium"/>
                <a:ea typeface="Lexend Medium"/>
                <a:cs typeface="Lexend Medium"/>
                <a:sym typeface="Lexend Medium"/>
              </a:rPr>
              <a:t>Do konfliktu dołączyła stutysięczna armia carska pod dowództwem gen. Iwana Paskiewicza.</a:t>
            </a:r>
            <a:endParaRPr sz="1350">
              <a:solidFill>
                <a:srgbClr val="202122"/>
              </a:solidFill>
              <a:highlight>
                <a:srgbClr val="FFFFFF"/>
              </a:highlight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425" y="478175"/>
            <a:ext cx="1231150" cy="14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Schyłek życia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729450" y="2078875"/>
            <a:ext cx="7688700" cy="30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W 1849 roku wraz z niedobitkami przekroczył granicę turecką. Tutaj właśnie genreał przyjął Islam.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W październiku 1850 roku stoczył on ostatnią bitwę swojego życia - obrona Aleppo zakończona sukcesem.z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W listopadzie 1850 roku zachorował na malarię azjatycką. Zmarł 10 grudnia 1850 roku. Według relacji adiutanta, tuż przed śmiercią powiedział: “Polsko, Polsko! Ja cię już nie zbawię.”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450" y="3501500"/>
            <a:ext cx="1167550" cy="164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Odznaczenia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Krzyż Złoty Orderu </a:t>
            </a: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Virtuti Militari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Krzyż Kawalerski Orderu Legionu Legii Honorowej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Order Zasługi Wojskowej I Klasy zdobiony diamentem z Korony św. Stefana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Medium"/>
              <a:buChar char="●"/>
            </a:pPr>
            <a:r>
              <a:rPr lang="pl">
                <a:solidFill>
                  <a:schemeClr val="dk2"/>
                </a:solidFill>
                <a:latin typeface="Lexend Medium"/>
                <a:ea typeface="Lexend Medium"/>
                <a:cs typeface="Lexend Medium"/>
                <a:sym typeface="Lexend Medium"/>
              </a:rPr>
              <a:t>Order Zasługi Wojskowej II Klasy</a:t>
            </a:r>
            <a:endParaRPr>
              <a:solidFill>
                <a:schemeClr val="dk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1553" y="1152250"/>
            <a:ext cx="1098926" cy="15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7494" y="3790969"/>
            <a:ext cx="2146925" cy="13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5620" y="3255220"/>
            <a:ext cx="1352525" cy="13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2925" y="540738"/>
            <a:ext cx="1335524" cy="1799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